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2"/>
  </p:notesMasterIdLst>
  <p:sldIdLst>
    <p:sldId id="256" r:id="rId2"/>
    <p:sldId id="287" r:id="rId3"/>
    <p:sldId id="280" r:id="rId4"/>
    <p:sldId id="288" r:id="rId5"/>
    <p:sldId id="260" r:id="rId6"/>
    <p:sldId id="283" r:id="rId7"/>
    <p:sldId id="257" r:id="rId8"/>
    <p:sldId id="284" r:id="rId9"/>
    <p:sldId id="286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9" autoAdjust="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9576E-09F2-4BDF-AF31-36AC8BD74B26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E42D6-6AB0-47C3-B8E9-5651F9F90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5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9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9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68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5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48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1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8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2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1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4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1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3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4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7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7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0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A9E103FE-45A1-41BC-812F-DD13B3852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72" y="3861048"/>
            <a:ext cx="6480720" cy="137925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Социализация дошкольников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29FFF3-B3BA-4C37-B0A2-3D1A39C63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303879"/>
            <a:ext cx="6120680" cy="37469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5735" y="6232781"/>
            <a:ext cx="595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Педагог-психолог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МБОУ Стеклозаводская СОШ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ГДО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Лученок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Светлана Вениаминовна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20688"/>
            <a:ext cx="6735692" cy="2232248"/>
          </a:xfrm>
          <a:noFill/>
          <a:ln>
            <a:noFill/>
          </a:ln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endParaRPr lang="ru-RU" sz="4000" dirty="0">
              <a:latin typeface="Arial Black" pitchFamily="34" charset="0"/>
            </a:endParaRPr>
          </a:p>
          <a:p>
            <a:pPr algn="ctr">
              <a:buNone/>
            </a:pPr>
            <a:r>
              <a:rPr lang="ru-RU" sz="4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Спасибо </a:t>
            </a:r>
            <a:r>
              <a:rPr lang="ru-RU" sz="4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за внимание!</a:t>
            </a:r>
          </a:p>
          <a:p>
            <a:pPr algn="ctr">
              <a:buNone/>
            </a:pPr>
            <a:endParaRPr lang="ru-RU" sz="1800" i="1" dirty="0">
              <a:latin typeface="Arial Black" pitchFamily="34" charset="0"/>
            </a:endParaRPr>
          </a:p>
          <a:p>
            <a:pPr algn="ctr">
              <a:buNone/>
            </a:pPr>
            <a:endParaRPr lang="ru-RU" sz="4000" dirty="0">
              <a:latin typeface="Arial Black" pitchFamily="34" charset="0"/>
            </a:endParaRPr>
          </a:p>
          <a:p>
            <a:pPr algn="ctr">
              <a:buNone/>
            </a:pPr>
            <a:endParaRPr lang="ru-RU" sz="4000" dirty="0">
              <a:latin typeface="Arial Black" pitchFamily="34" charset="0"/>
            </a:endParaRPr>
          </a:p>
          <a:p>
            <a:pPr algn="ctr">
              <a:buNone/>
            </a:pPr>
            <a:endParaRPr lang="ru-RU" sz="4000" dirty="0">
              <a:latin typeface="Arial Black" pitchFamily="34" charset="0"/>
            </a:endParaRPr>
          </a:p>
          <a:p>
            <a:pPr algn="ctr">
              <a:buNone/>
            </a:pPr>
            <a:endParaRPr lang="ru-RU" sz="2400" dirty="0">
              <a:latin typeface="Arial Black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3B5EA95-76F2-40FD-B12F-F4D2EC3D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924944"/>
            <a:ext cx="763284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E059858-80E6-41FE-9101-741F216CF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5379"/>
            <a:ext cx="7264250" cy="5812789"/>
          </a:xfrm>
        </p:spPr>
      </p:pic>
    </p:spTree>
    <p:extLst>
      <p:ext uri="{BB962C8B-B14F-4D97-AF65-F5344CB8AC3E}">
        <p14:creationId xmlns:p14="http://schemas.microsoft.com/office/powerpoint/2010/main" val="1469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928670"/>
            <a:ext cx="8786874" cy="5715040"/>
          </a:xfrm>
        </p:spPr>
        <p:txBody>
          <a:bodyPr>
            <a:normAutofit/>
          </a:bodyPr>
          <a:lstStyle/>
          <a:p>
            <a:r>
              <a:rPr lang="ru-RU" sz="2800" b="1" i="1" dirty="0"/>
              <a:t>Социализация</a:t>
            </a:r>
            <a:r>
              <a:rPr lang="ru-RU" sz="2800" i="1" dirty="0"/>
              <a:t>  — процесс развития саморегуляции, становления самосознания и активной жизненной позиции, который контролируется сначала семьёй, затем коллективами (дошкольным, школьным, трудовым). </a:t>
            </a:r>
          </a:p>
          <a:p>
            <a:r>
              <a:rPr lang="ru-RU" sz="2800" i="1" dirty="0"/>
              <a:t>В основе социализации — </a:t>
            </a:r>
            <a:r>
              <a:rPr lang="ru-RU" sz="2800" b="1" i="1" dirty="0"/>
              <a:t>совместная общественно значимая </a:t>
            </a:r>
            <a:r>
              <a:rPr lang="ru-RU" sz="2800" b="1" i="1" dirty="0" smtClean="0"/>
              <a:t>деятельность, </a:t>
            </a:r>
            <a:r>
              <a:rPr lang="ru-RU" sz="2800" b="1" i="1" dirty="0"/>
              <a:t>в ходе которой человек становится </a:t>
            </a:r>
            <a:r>
              <a:rPr lang="ru-RU" sz="2800" b="1" i="1" dirty="0" smtClean="0"/>
              <a:t>личностью.</a:t>
            </a:r>
            <a:endParaRPr lang="ru-RU" sz="2800" i="1" dirty="0"/>
          </a:p>
          <a:p>
            <a:endParaRPr lang="ru-RU" sz="2800" i="1" dirty="0"/>
          </a:p>
          <a:p>
            <a:pPr algn="ctr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A7800B1-4561-4073-8F18-3DE7E044E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05" y="332656"/>
            <a:ext cx="6233036" cy="618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6715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tx1"/>
                </a:solidFill>
              </a:rPr>
              <a:t>Социализация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00496" y="1071546"/>
            <a:ext cx="92869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500174"/>
            <a:ext cx="3429024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9256" y="1500174"/>
            <a:ext cx="3357586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6050" y="5131522"/>
            <a:ext cx="3143272" cy="1500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Общество </a:t>
            </a: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929322" y="3571876"/>
            <a:ext cx="1285884" cy="14287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428728" y="3571876"/>
            <a:ext cx="1214446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7" y="453016"/>
            <a:ext cx="5404552" cy="607232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600" b="1" dirty="0"/>
              <a:t>Семья </a:t>
            </a:r>
            <a:r>
              <a:rPr lang="ru-RU" sz="2600" dirty="0"/>
              <a:t>—главный «институт» социализации. </a:t>
            </a:r>
          </a:p>
          <a:p>
            <a:r>
              <a:rPr lang="ru-RU" sz="2600" dirty="0"/>
              <a:t>В семье ребёнок учится взаимодействовать с окружающими и управлять ими, распознаёт свою принадлежность к определённому полу, впитывает семейные ценности и традиции, взгляды на жизнь, понятия «хорошо и плохо».</a:t>
            </a:r>
          </a:p>
          <a:p>
            <a:endParaRPr lang="ru-RU" sz="2600" dirty="0"/>
          </a:p>
          <a:p>
            <a:endParaRPr lang="ru-RU" sz="2600" b="1" dirty="0"/>
          </a:p>
          <a:p>
            <a:endParaRPr lang="ru-RU" sz="2600" b="1" dirty="0"/>
          </a:p>
          <a:p>
            <a:endParaRPr lang="ru-RU" sz="2600" b="1" dirty="0"/>
          </a:p>
          <a:p>
            <a:endParaRPr lang="ru-RU" sz="2600" b="1" dirty="0"/>
          </a:p>
          <a:p>
            <a:endParaRPr lang="ru-RU" sz="2600" b="1" dirty="0" smtClean="0"/>
          </a:p>
          <a:p>
            <a:r>
              <a:rPr lang="ru-RU" sz="2600" b="1" dirty="0" smtClean="0"/>
              <a:t>Группа </a:t>
            </a:r>
            <a:r>
              <a:rPr lang="ru-RU" sz="2600" b="1" dirty="0"/>
              <a:t>сверстников в детском саду</a:t>
            </a:r>
            <a:r>
              <a:rPr lang="ru-RU" sz="2600" dirty="0"/>
              <a:t>- на втором месте после семьи по силе социализации ребёнка.</a:t>
            </a:r>
          </a:p>
          <a:p>
            <a:endParaRPr lang="ru-RU" sz="2600" dirty="0"/>
          </a:p>
          <a:p>
            <a:endParaRPr lang="ru-RU" sz="26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FF61A8A-764F-41DA-B203-997B1A239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025144"/>
            <a:ext cx="4680521" cy="23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2708920"/>
            <a:ext cx="5226374" cy="3168352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Усвоение  норм и ценностей, принятых в обществе, включая моральные  и нравственные ценности, развитие общения и взаимодействия ребенка со взрослыми и сверстниками, формирование готовности к совместной деятельности со              сверстниками, формирование</a:t>
            </a:r>
            <a:br>
              <a:rPr lang="ru-RU" sz="24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уважительного отношения к сообществу детей и взрослых; формирование основ безопасного поведения в быту, социуме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6429396"/>
            <a:ext cx="6400800" cy="428604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latin typeface="Arial" pitchFamily="34" charset="0"/>
                <a:cs typeface="Arial" pitchFamily="34" charset="0"/>
              </a:rPr>
              <a:t>Стр.6 ФГОС подпункт 2.6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768CFD8-4DF5-4AC2-9278-F97F407D3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880320" cy="22322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80D791-F50D-48C0-8C80-202A54D28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171" y="2708920"/>
            <a:ext cx="2880320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Выноска-облако 26"/>
          <p:cNvSpPr/>
          <p:nvPr/>
        </p:nvSpPr>
        <p:spPr>
          <a:xfrm>
            <a:off x="2714612" y="214290"/>
            <a:ext cx="3857652" cy="2714620"/>
          </a:xfrm>
          <a:prstGeom prst="cloudCallout">
            <a:avLst>
              <a:gd name="adj1" fmla="val 22983"/>
              <a:gd name="adj2" fmla="val -64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Требования </a:t>
            </a:r>
            <a:r>
              <a:rPr lang="ru-RU" sz="2400" b="1" i="1" dirty="0">
                <a:solidFill>
                  <a:srgbClr val="FF0000"/>
                </a:solidFill>
              </a:rPr>
              <a:t>ФГОС  ДО к компетенциям </a:t>
            </a:r>
            <a:r>
              <a:rPr lang="ru-RU" sz="2400" b="1" i="1" dirty="0" smtClean="0">
                <a:solidFill>
                  <a:srgbClr val="FF0000"/>
                </a:solidFill>
              </a:rPr>
              <a:t>взрослых: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9" name="10-конечная звезда 28"/>
          <p:cNvSpPr/>
          <p:nvPr/>
        </p:nvSpPr>
        <p:spPr>
          <a:xfrm>
            <a:off x="214282" y="1500174"/>
            <a:ext cx="2571768" cy="271464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Поддержка индивидуальности и инициативы </a:t>
            </a:r>
            <a:r>
              <a:rPr lang="ru-RU" i="1" dirty="0" smtClean="0">
                <a:solidFill>
                  <a:srgbClr val="7030A0"/>
                </a:solidFill>
              </a:rPr>
              <a:t>детей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0" name="10-конечная звезда 29"/>
          <p:cNvSpPr/>
          <p:nvPr/>
        </p:nvSpPr>
        <p:spPr>
          <a:xfrm>
            <a:off x="6286512" y="1571612"/>
            <a:ext cx="2643174" cy="235745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Организация сотрудничества с родителями </a:t>
            </a:r>
            <a:r>
              <a:rPr lang="ru-RU" i="1" dirty="0" smtClean="0">
                <a:solidFill>
                  <a:srgbClr val="7030A0"/>
                </a:solidFill>
              </a:rPr>
              <a:t>воспитанников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1" name="10-конечная звезда 30"/>
          <p:cNvSpPr/>
          <p:nvPr/>
        </p:nvSpPr>
        <p:spPr>
          <a:xfrm>
            <a:off x="3500430" y="3071810"/>
            <a:ext cx="2343160" cy="2571768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Обеспечение эмоционального благополучия </a:t>
            </a:r>
            <a:r>
              <a:rPr lang="ru-RU" i="1" dirty="0" smtClean="0">
                <a:solidFill>
                  <a:srgbClr val="7030A0"/>
                </a:solidFill>
              </a:rPr>
              <a:t>ребёнка</a:t>
            </a:r>
            <a:endParaRPr lang="ru-RU" i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2" name="10-конечная звезда 31"/>
          <p:cNvSpPr/>
          <p:nvPr/>
        </p:nvSpPr>
        <p:spPr>
          <a:xfrm>
            <a:off x="714348" y="4357694"/>
            <a:ext cx="2343160" cy="235745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7030A0"/>
                </a:solidFill>
              </a:rPr>
              <a:t>Установление правил поведения и взаимодействия с детьми в разных </a:t>
            </a:r>
            <a:r>
              <a:rPr lang="ru-RU" sz="1600" i="1" dirty="0" smtClean="0">
                <a:solidFill>
                  <a:srgbClr val="7030A0"/>
                </a:solidFill>
              </a:rPr>
              <a:t>ситуациях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33" name="10-конечная звезда 32"/>
          <p:cNvSpPr/>
          <p:nvPr/>
        </p:nvSpPr>
        <p:spPr>
          <a:xfrm>
            <a:off x="6215074" y="4214818"/>
            <a:ext cx="2486036" cy="2643182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7030A0"/>
                </a:solidFill>
              </a:rPr>
              <a:t>Построение развивающего образования, ориентированного на зону ближайшего развития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596BF40-0A30-4F7D-8C8B-86B6AEA89807}"/>
              </a:ext>
            </a:extLst>
          </p:cNvPr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8892480" cy="5157192"/>
          </a:xfrm>
        </p:spPr>
        <p:txBody>
          <a:bodyPr>
            <a:noAutofit/>
          </a:bodyPr>
          <a:lstStyle/>
          <a:p>
            <a:r>
              <a:rPr lang="ru-RU" sz="1100" dirty="0"/>
              <a:t/>
            </a:r>
            <a:br>
              <a:rPr lang="ru-RU" sz="1100" dirty="0"/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атмосферы доброжелательности, взаимопонимания и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любви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Обучение умению слушать и слышать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другого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у детей навыков общения в различных жизненных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ситуациях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Воспитание доброжелательного отношения к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сверстникам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Объяснение детям, что неосторожно сказанное слово ранит, не менее больно, чем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Обучение умению детей владеть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собой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умения анализировать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ситуацию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Целенаправленное формирование у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коммуникативных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навыков</a:t>
            </a:r>
            <a:r>
              <a:rPr lang="ru-RU" sz="1200" i="1" dirty="0"/>
              <a:t/>
            </a:r>
            <a:br>
              <a:rPr lang="ru-RU" sz="1200" i="1" dirty="0"/>
            </a:br>
            <a:endParaRPr lang="ru-RU" sz="1200" i="1" dirty="0"/>
          </a:p>
        </p:txBody>
      </p:sp>
      <p:sp>
        <p:nvSpPr>
          <p:cNvPr id="3" name="Круглая лента лицом вниз 2"/>
          <p:cNvSpPr/>
          <p:nvPr/>
        </p:nvSpPr>
        <p:spPr>
          <a:xfrm>
            <a:off x="1285852" y="0"/>
            <a:ext cx="6886548" cy="16288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Организационно-педагогические условия: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</TotalTime>
  <Words>201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Усвоение  норм и ценностей, принятых в обществе, включая моральные  и нравственные ценности, развитие общения и взаимодействия ребенка со взрослыми и сверстниками, формирование готовности к совместной деятельности со              сверстниками, формирование уважительного отношения к сообществу детей и взрослых; формирование основ безопасного поведения в быту, социуме. </vt:lpstr>
      <vt:lpstr>Презентация PowerPoint</vt:lpstr>
      <vt:lpstr>  - Создание атмосферы доброжелательности, взаимопонимания и любви - Обучение умению слушать и слышать другого - Развитие у детей навыков общения в различных жизненных ситуациях - Воспитание доброжелательного отношения к сверстникам - Объяснение детям, что неосторожно сказанное слово ранит, не менее больно, чем действие - Обучение умению детей владеть собой - Развитие умения анализировать ситуацию - Целенаправленное формирование у детей коммуникативных навыков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образовательный стандарт дошкольного образования</dc:title>
  <dc:creator>Пользователь</dc:creator>
  <cp:lastModifiedBy>школьный</cp:lastModifiedBy>
  <cp:revision>67</cp:revision>
  <dcterms:created xsi:type="dcterms:W3CDTF">2014-02-24T08:38:24Z</dcterms:created>
  <dcterms:modified xsi:type="dcterms:W3CDTF">2020-12-08T06:21:57Z</dcterms:modified>
</cp:coreProperties>
</file>